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4" r:id="rId4"/>
    <p:sldId id="288" r:id="rId5"/>
    <p:sldId id="287" r:id="rId6"/>
    <p:sldId id="285" r:id="rId7"/>
    <p:sldId id="266" r:id="rId8"/>
    <p:sldId id="267" r:id="rId9"/>
    <p:sldId id="302" r:id="rId10"/>
    <p:sldId id="303" r:id="rId11"/>
    <p:sldId id="304" r:id="rId12"/>
    <p:sldId id="301" r:id="rId13"/>
    <p:sldId id="268" r:id="rId14"/>
    <p:sldId id="269" r:id="rId15"/>
    <p:sldId id="256" r:id="rId16"/>
    <p:sldId id="271" r:id="rId17"/>
    <p:sldId id="272" r:id="rId18"/>
    <p:sldId id="273" r:id="rId19"/>
    <p:sldId id="274" r:id="rId20"/>
    <p:sldId id="275" r:id="rId21"/>
    <p:sldId id="276" r:id="rId22"/>
    <p:sldId id="298" r:id="rId23"/>
    <p:sldId id="278" r:id="rId24"/>
    <p:sldId id="300" r:id="rId25"/>
    <p:sldId id="261" r:id="rId26"/>
    <p:sldId id="262" r:id="rId27"/>
    <p:sldId id="279" r:id="rId28"/>
    <p:sldId id="280" r:id="rId29"/>
    <p:sldId id="281" r:id="rId30"/>
    <p:sldId id="282" r:id="rId31"/>
    <p:sldId id="299" r:id="rId32"/>
    <p:sldId id="283" r:id="rId33"/>
    <p:sldId id="297" r:id="rId3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4609" autoAdjust="0"/>
  </p:normalViewPr>
  <p:slideViewPr>
    <p:cSldViewPr>
      <p:cViewPr>
        <p:scale>
          <a:sx n="65" d="100"/>
          <a:sy n="65" d="100"/>
        </p:scale>
        <p:origin x="-584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4CC3E-0D71-4117-B266-59ED6D4C172C}" type="datetimeFigureOut">
              <a:rPr lang="de-CH" smtClean="0"/>
              <a:pPr/>
              <a:t>30.12.2017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AF7A-85AA-4551-9EAE-53A793721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l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9384" y="0"/>
            <a:ext cx="654523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422017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Kalender</a:t>
            </a:r>
            <a:endParaRPr lang="de-CH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1347614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Jahr hat 365 Tage - Solarkalender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Jedes vierte Jahr ein Schalttag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Februar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366 Tage</a:t>
            </a:r>
            <a:b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Durchschnitt = 365.25 Tage</a:t>
            </a:r>
            <a:endParaRPr lang="de-CH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12 Monate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   365 Tage / 29.5 Tage = 12.4  „Monate“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41151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Julianischer Kalender seit 45 v.Chr.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Nach Julius Caesar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1347614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Jahr hat 365 Tage - Solarkalender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Jedes vierte Jahr ein Schalttag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Februar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366 Tage</a:t>
            </a:r>
            <a:b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Durchschnitt = 365.25 Tage</a:t>
            </a:r>
            <a:endParaRPr lang="de-CH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12 Monate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   365 Tage / 29.5 Tage = 12.4  „Monate“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Beginn 1. Januar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41151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Julianischer Kalender seit 45 v.Chr.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Nach Julius Caesar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1347614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Jahr hat 365 Tage - Solarkalender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Jedes vierte Jahr ein Schalttag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Februar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366 Tage</a:t>
            </a:r>
            <a:b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Durchschnitt = 365.25 Tage</a:t>
            </a:r>
            <a:endParaRPr lang="de-CH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12 Monate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   365 Tage / 29.5 Tage = 12.4  „Monate“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Beginn 1. Januar </a:t>
            </a:r>
          </a:p>
          <a:p>
            <a:pPr lvl="0" eaLnBrk="0" fontAlgn="base" hangingPunct="0"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lang="de-CH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Noch kein Jahr 1, Jahre gezählt seit Gründung von Rom 753 v.Chr.</a:t>
            </a:r>
            <a:endParaRPr lang="de-CH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1151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Julianischer Kalender seit 45 v.Chr.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Nach Julius Caesar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hsFing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69" y="483518"/>
            <a:ext cx="8120497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_sea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33950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21.3.</a:t>
            </a:r>
            <a:endParaRPr lang="de-CH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954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21.6.</a:t>
            </a:r>
            <a:endParaRPr lang="de-CH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393990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21.12.</a:t>
            </a:r>
            <a:endParaRPr lang="de-CH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458797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21.9.</a:t>
            </a:r>
            <a:endParaRPr lang="de-CH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835696" y="1275606"/>
            <a:ext cx="4824536" cy="286231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7504" y="4137924"/>
            <a:ext cx="8136904" cy="1080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5" y="2409732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1520" y="1761660"/>
            <a:ext cx="6336704" cy="237626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75856" y="303498"/>
            <a:ext cx="3456384" cy="383442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444208" y="87474"/>
            <a:ext cx="648072" cy="6120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72200" y="1545636"/>
            <a:ext cx="648072" cy="59406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72200" y="915566"/>
            <a:ext cx="648072" cy="59406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707654"/>
            <a:ext cx="185339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 : Winter-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sonnenwende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21.12.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944" y="123478"/>
            <a:ext cx="242245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 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Sommer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sonnenwende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21.6.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915566"/>
            <a:ext cx="345638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 :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Äquinoktium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21.3. / 21.9.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Tag-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Nacht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Gleiche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42459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</a:t>
            </a:r>
            <a:endParaRPr lang="de-CH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424593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</a:t>
            </a:r>
            <a:endParaRPr lang="de-CH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42459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</a:t>
            </a:r>
            <a:endParaRPr lang="de-CH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1" y="2949792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Gnomon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6120" y="4774168"/>
            <a:ext cx="536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Messe jeden Tag den kürzesten Schatten = 12 Uhr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6216" y="12347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</a:t>
            </a:r>
            <a:endParaRPr lang="de-CH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6216" y="91556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</a:t>
            </a:r>
            <a:endParaRPr lang="de-CH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4208" y="156363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</a:t>
            </a:r>
            <a:endParaRPr lang="de-CH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ssin_Tanz_des_Leb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0367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0"/>
            <a:ext cx="3059832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Januar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Janus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- römischer Gott der Dualität: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Anfang / Ende,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Leben / Tod,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Links / Rechts,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Schöpfung / Zerstörung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3666172"/>
            <a:ext cx="21381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Poussin: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Tanz des Lebens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(um 1638, 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Wallace Collection,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 London)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bens_-_Mars_et_Rhea_Silv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14752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9624" y="0"/>
            <a:ext cx="338437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März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Mars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- römischer Kriegsgott 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(griechisch Ares)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6848" y="4220170"/>
            <a:ext cx="364715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Rubens: Der Kriegsgott Mars 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und seine Rhea Silvia.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(Mutter von Romulus und Remus)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9952" y="339502"/>
            <a:ext cx="440896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altrömische Göttin </a:t>
            </a:r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Maia</a:t>
            </a:r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(weibliche Abstraktion des Vulcanus, 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lat. maius = gross)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8976" y="3939902"/>
            <a:ext cx="5005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Bartholomäus Spranger: Vulkan und Maia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(um 1585,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Kunsthistorisches Museum Wien)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aia_1128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643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5976" y="339502"/>
            <a:ext cx="4686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Juni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römische Göttin </a:t>
            </a:r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Juno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(griechisch Hera)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Gattin von Jupiter (griechisch Zeus)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3939902"/>
            <a:ext cx="4379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Annibale Carracci : Jupiter und Juno (1597, Palazzo Farnese, Rom)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Jupiter_and_Ju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8059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pp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3478"/>
            <a:ext cx="4262156" cy="2736304"/>
          </a:xfrm>
          <a:prstGeom prst="rect">
            <a:avLst/>
          </a:prstGeom>
        </p:spPr>
      </p:pic>
      <p:pic>
        <p:nvPicPr>
          <p:cNvPr id="3" name="Picture 2" descr="jahreswechse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3816424" cy="2542468"/>
          </a:xfrm>
          <a:prstGeom prst="rect">
            <a:avLst/>
          </a:prstGeom>
        </p:spPr>
      </p:pic>
      <p:pic>
        <p:nvPicPr>
          <p:cNvPr id="4" name="Picture 3" descr="laengste_nac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43120"/>
            <a:ext cx="3096344" cy="2200380"/>
          </a:xfrm>
          <a:prstGeom prst="rect">
            <a:avLst/>
          </a:prstGeom>
        </p:spPr>
      </p:pic>
      <p:pic>
        <p:nvPicPr>
          <p:cNvPr id="5" name="Picture 4" descr="ifolo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7942" y="2571750"/>
            <a:ext cx="4406058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95486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Jahreszählung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74339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Längste Nacht</a:t>
            </a:r>
            <a:endParaRPr lang="de-CH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227934"/>
            <a:ext cx="182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Wandkalender</a:t>
            </a:r>
            <a:endParaRPr lang="de-CH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427734"/>
            <a:ext cx="230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seit  Geburt Christi</a:t>
            </a:r>
            <a:endParaRPr lang="de-CH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339502"/>
            <a:ext cx="4314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Juli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Julius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Caesar (</a:t>
            </a:r>
            <a:r>
              <a:rPr lang="de-CH" sz="2000" dirty="0" smtClean="0"/>
              <a:t>100 v.Chr. – 44 v.Chr.) </a:t>
            </a:r>
            <a:endParaRPr lang="de-CH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93990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von Piloty: Caesars Tod (1865,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Niedersächsisches Landesmuseum)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iloty_Murder_of_Caesar_1865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34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gustu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411510"/>
            <a:ext cx="4686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August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Kaiser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Augustus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(Gaius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Octavius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63 v. Chr. -  14 n. Chr.</a:t>
            </a:r>
            <a:endParaRPr lang="de-CH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4011910"/>
            <a:ext cx="4379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 smtClean="0">
                <a:latin typeface="Arial" pitchFamily="34" charset="0"/>
                <a:cs typeface="Arial" pitchFamily="34" charset="0"/>
              </a:rPr>
              <a:t>Augustusstatue von Primaporta</a:t>
            </a:r>
          </a:p>
          <a:p>
            <a:r>
              <a:rPr lang="nn-NO" sz="2000" dirty="0" smtClean="0">
                <a:latin typeface="Arial" pitchFamily="34" charset="0"/>
                <a:cs typeface="Arial" pitchFamily="34" charset="0"/>
              </a:rPr>
              <a:t>(Rom, Vatikanische Museen)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23478"/>
          <a:ext cx="9144000" cy="4876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5917"/>
                <a:gridCol w="2583915"/>
                <a:gridCol w="2808312"/>
                <a:gridCol w="1512168"/>
                <a:gridCol w="176368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2000" b="1" dirty="0"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Russisch,</a:t>
                      </a:r>
                      <a:r>
                        <a:rPr lang="de-CH" sz="20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Bulgarisch </a:t>
                      </a: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Slowakisch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Serbisch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2000" b="1" dirty="0">
                          <a:latin typeface="Arial" pitchFamily="34" charset="0"/>
                          <a:cs typeface="Arial" pitchFamily="34" charset="0"/>
                        </a:rPr>
                        <a:t>Tschechisch</a:t>
                      </a: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Ukrainisch, </a:t>
                      </a:r>
                      <a:r>
                        <a:rPr lang="de-CH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W.russisch 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Polnisch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Kroatisch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2000" b="1" dirty="0" smtClean="0">
                          <a:latin typeface="Arial" pitchFamily="34" charset="0"/>
                          <a:cs typeface="Arial" pitchFamily="34" charset="0"/>
                        </a:rPr>
                        <a:t>Bedeutung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Januar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Leden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led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Eis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März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Březen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bříza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Birke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April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Duben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dub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Eiche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Mai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Květen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květy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Blüten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Juni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Červen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červený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rot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Früchte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>
                          <a:latin typeface="Arial" pitchFamily="34" charset="0"/>
                          <a:cs typeface="Arial" pitchFamily="34" charset="0"/>
                        </a:rPr>
                        <a:t>August 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>
                          <a:latin typeface="Arial" pitchFamily="34" charset="0"/>
                          <a:cs typeface="Arial" pitchFamily="34" charset="0"/>
                        </a:rPr>
                        <a:t>Srpen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srp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Sichel </a:t>
                      </a: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(Ernte)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>
                          <a:latin typeface="Arial" pitchFamily="34" charset="0"/>
                          <a:cs typeface="Arial" pitchFamily="34" charset="0"/>
                        </a:rPr>
                        <a:t>Oktober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>
                          <a:latin typeface="Arial" pitchFamily="34" charset="0"/>
                          <a:cs typeface="Arial" pitchFamily="34" charset="0"/>
                        </a:rPr>
                        <a:t>Říjen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říje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Brunft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>
                          <a:latin typeface="Arial" pitchFamily="34" charset="0"/>
                          <a:cs typeface="Arial" pitchFamily="34" charset="0"/>
                        </a:rPr>
                        <a:t>Novemb</a:t>
                      </a: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endParaRPr lang="de-CH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Listopad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listí padání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Laubfall</a:t>
                      </a:r>
                      <a:endParaRPr lang="de-CH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19548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Der julianische Kalender zählte Jahre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seit Gründung Roms 754 v. Chr.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2499742"/>
            <a:ext cx="5148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Mönch Dionysius Exiguus (525):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Jahreszählung seit Geburt Christi</a:t>
            </a:r>
          </a:p>
          <a:p>
            <a:pPr>
              <a:buFont typeface="Arial" pitchFamily="34" charset="0"/>
              <a:buChar char="•"/>
            </a:pPr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Geburt Christi = 754 seit Gründung Roms</a:t>
            </a:r>
          </a:p>
          <a:p>
            <a:pPr>
              <a:buFont typeface="Arial" pitchFamily="34" charset="0"/>
              <a:buChar char="•"/>
            </a:pPr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das erste Jahr Christi = Jahr 1</a:t>
            </a:r>
          </a:p>
        </p:txBody>
      </p:sp>
      <p:pic>
        <p:nvPicPr>
          <p:cNvPr id="4" name="Picture 3" descr="exiguus_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71925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19548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Der julianische Kalender zählte Jahre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seit Gründung Roms 754 v. Chr.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4262" y="267494"/>
            <a:ext cx="83542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Geburt Christi (Annahme): 		4 v. Chr.</a:t>
            </a:r>
          </a:p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Tod Christi Christi (Annahme): 	30 n.Chr. </a:t>
            </a:r>
          </a:p>
          <a:p>
            <a:endParaRPr lang="de-CH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Wie alt war er ?    30 - (-4) = 30 + 4 = 34</a:t>
            </a:r>
            <a:endParaRPr lang="de-CH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C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4262" y="267494"/>
            <a:ext cx="83542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Geburt Christi (Annahme): 		4 v. Chr.</a:t>
            </a:r>
          </a:p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Tod Christi Christi (Annahme): 	30 n.Chr. </a:t>
            </a:r>
          </a:p>
          <a:p>
            <a:endParaRPr lang="de-CH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Wie alt war er ?    30 - (-4) = 30 + 4 = 34 Jahre       </a:t>
            </a:r>
            <a:r>
              <a:rPr lang="de-CH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FALSCH</a:t>
            </a:r>
          </a:p>
          <a:p>
            <a:endParaRPr lang="de-CH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13970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Kein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Jahr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 in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historischen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Z</a:t>
            </a:r>
            <a:r>
              <a:rPr lang="de-CH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ählung v.Chr. / n. Chr.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2" y="3147814"/>
          <a:ext cx="8136905" cy="792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2210"/>
                <a:gridCol w="1008112"/>
                <a:gridCol w="1008112"/>
                <a:gridCol w="1080120"/>
                <a:gridCol w="1152128"/>
                <a:gridCol w="936104"/>
                <a:gridCol w="1080119"/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Historisch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4 AC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3 AC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2 AC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1 AC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1 AD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2 AD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aseline="0" dirty="0" smtClean="0">
                          <a:latin typeface="Arial" pitchFamily="34" charset="0"/>
                        </a:rPr>
                        <a:t>Mathematisch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-3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-2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-1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0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1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Arial" pitchFamily="34" charset="0"/>
                        </a:rPr>
                        <a:t>2</a:t>
                      </a:r>
                      <a:endParaRPr lang="de-CH" sz="2000" baseline="0" dirty="0">
                        <a:latin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429994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4 v.Chr = -3, also Alter = 30 – (-3) = 33 Jahre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85324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Julianischer Kalender ist ein bisschen zu lang: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Das exakte astronomische Jahr	= 365.24219 Tage 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Das Kalenderjahr		= 365.25000 Tage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Das Kalenderjahr ist länger um	=     0.00781 Tage = 11 Min</a:t>
            </a:r>
          </a:p>
        </p:txBody>
      </p:sp>
      <p:sp>
        <p:nvSpPr>
          <p:cNvPr id="7" name="Oval 6"/>
          <p:cNvSpPr/>
          <p:nvPr/>
        </p:nvSpPr>
        <p:spPr>
          <a:xfrm>
            <a:off x="323528" y="2211710"/>
            <a:ext cx="2808312" cy="28083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/>
          <p:cNvSpPr/>
          <p:nvPr/>
        </p:nvSpPr>
        <p:spPr>
          <a:xfrm>
            <a:off x="1475656" y="3363838"/>
            <a:ext cx="504056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Oval 8"/>
          <p:cNvSpPr/>
          <p:nvPr/>
        </p:nvSpPr>
        <p:spPr>
          <a:xfrm>
            <a:off x="2843808" y="285978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Oval 9"/>
          <p:cNvSpPr/>
          <p:nvPr/>
        </p:nvSpPr>
        <p:spPr>
          <a:xfrm>
            <a:off x="3059832" y="350785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Box 10"/>
          <p:cNvSpPr txBox="1"/>
          <p:nvPr/>
        </p:nvSpPr>
        <p:spPr>
          <a:xfrm>
            <a:off x="3275856" y="3147814"/>
            <a:ext cx="159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Äquinoktium</a:t>
            </a:r>
          </a:p>
          <a:p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11.3.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1582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3059832" y="3147814"/>
            <a:ext cx="108012" cy="36004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3848" y="2715766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21.3.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1582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3291830"/>
            <a:ext cx="413995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Äquinoktium im Jahre 1582: 11.3.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Abweichung =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(1582 - 325) x 0.00781 = </a:t>
            </a:r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Tage </a:t>
            </a:r>
            <a:endParaRPr lang="de-CH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2427734"/>
            <a:ext cx="385874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Äquinoktium im Jahre 325: 21.3.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(Konzil von Nicäa)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gory_X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30071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3450" y="123478"/>
            <a:ext cx="48205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latin typeface="Arial" pitchFamily="34" charset="0"/>
                <a:cs typeface="Arial" pitchFamily="34" charset="0"/>
              </a:rPr>
              <a:t>Gregorianischer Kalender 1582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(nach Papst Gregor XIII.) :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10 Tage weggelassen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Jahr hat 365,2425 Tage </a:t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  (statt exakt 365,24219 Tage)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2787774"/>
            <a:ext cx="44230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latin typeface="Arial" pitchFamily="34" charset="0"/>
                <a:cs typeface="Arial" pitchFamily="34" charset="0"/>
              </a:rPr>
              <a:t>Schaltjahre: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jedes 4. Jahr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ausser teilbar durch 100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doch teilbar durch 400 (z.B. 2000)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2686" y="4587974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  <a:cs typeface="Courier New" pitchFamily="49" charset="0"/>
              </a:rPr>
              <a:t>+ 1/4 - 1/100 + 1/400 = 0.2425</a:t>
            </a:r>
            <a:endParaRPr lang="de-CH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03648" y="0"/>
          <a:ext cx="684076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7927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Land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Gregorianischer Kalender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Katholische</a:t>
                      </a:r>
                      <a:r>
                        <a:rPr lang="de-CH" sz="2000" baseline="0" dirty="0" smtClean="0">
                          <a:latin typeface="Arial" pitchFamily="34" charset="0"/>
                          <a:cs typeface="Arial" pitchFamily="34" charset="0"/>
                        </a:rPr>
                        <a:t> Länder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1582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Böhmen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1584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Kanton</a:t>
                      </a:r>
                      <a:r>
                        <a:rPr lang="de-CH" sz="2000" baseline="0" dirty="0" smtClean="0">
                          <a:latin typeface="Arial" pitchFamily="34" charset="0"/>
                          <a:cs typeface="Arial" pitchFamily="34" charset="0"/>
                        </a:rPr>
                        <a:t> Zürich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1701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England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1752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USA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1752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Bulgarien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1916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Sowjetunion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1922 (*)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1949</a:t>
                      </a: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9502"/>
            <a:ext cx="6083717" cy="342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Kalender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Messung der Zeit, der Geschichte und des Lebens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Jahreszeiten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Klimaereignisse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Religiöse und kulturelle Daten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Finanzielle und steuerliche Verpflichtungen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etc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3867894"/>
            <a:ext cx="47243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Lateinisch </a:t>
            </a:r>
            <a:r>
              <a:rPr lang="de-CH" sz="2000" b="1" dirty="0" smtClean="0">
                <a:latin typeface="Arial" pitchFamily="34" charset="0"/>
                <a:cs typeface="Arial" pitchFamily="34" charset="0"/>
              </a:rPr>
              <a:t>Calendarium = Schuldbuch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Schuldregister der Geldverleiher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31840" y="3291830"/>
            <a:ext cx="0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31840" y="4299942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US_1752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71550"/>
            <a:ext cx="7967699" cy="36505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23478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latin typeface="Arial" pitchFamily="34" charset="0"/>
                <a:cs typeface="Arial" pitchFamily="34" charset="0"/>
              </a:rPr>
              <a:t>Sowjetunion / Russland</a:t>
            </a:r>
            <a:endParaRPr lang="de-CH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uss-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50"/>
            <a:ext cx="3355466" cy="2571750"/>
          </a:xfrm>
          <a:prstGeom prst="rect">
            <a:avLst/>
          </a:prstGeom>
        </p:spPr>
      </p:pic>
      <p:pic>
        <p:nvPicPr>
          <p:cNvPr id="5" name="Picture 4" descr="Oktober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359711" cy="2499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5896" y="3579862"/>
            <a:ext cx="5578963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 b="1" dirty="0" smtClean="0">
                <a:latin typeface="Arial" pitchFamily="34" charset="0"/>
                <a:cs typeface="Arial" pitchFamily="34" charset="0"/>
              </a:rPr>
              <a:t>Weihnachten in russisch-orthodoxer Kirche 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7.1.2018 	gregorianischer Kalender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25.12.2017 	julianischer Kalender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1059582"/>
            <a:ext cx="4897495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100 Jahre </a:t>
            </a:r>
            <a:r>
              <a:rPr lang="de-CH" sz="2000" b="1" dirty="0" smtClean="0">
                <a:latin typeface="Arial" pitchFamily="34" charset="0"/>
                <a:cs typeface="Arial" pitchFamily="34" charset="0"/>
              </a:rPr>
              <a:t>Oktoberrevolution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1917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7. November 	gregorianischer Kalender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25. Oktober  	julianischer Kalender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11510"/>
            <a:ext cx="85324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Minimale Diskrepanz: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Das exakte astronomische Jahr		= 365.24219 Tage 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Das gregorianische Kalenderjahr	= 365.24250 Tage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Das Kalenderjahr ist länger um		=     0.00031 Tage = 26.7 Sek.</a:t>
            </a:r>
          </a:p>
          <a:p>
            <a:endParaRPr lang="de-CH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1 Tag Fehler erst nach 3236 Jahren </a:t>
            </a:r>
            <a:endParaRPr lang="de-CH" sz="2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63838"/>
            <a:ext cx="6010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Wir müssen uns keine Sorgen machen !</a:t>
            </a:r>
            <a:endParaRPr lang="de-CH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299942"/>
            <a:ext cx="777686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3200" dirty="0" smtClean="0">
                <a:latin typeface="Arial" pitchFamily="34" charset="0"/>
                <a:cs typeface="Arial" pitchFamily="34" charset="0"/>
              </a:rPr>
              <a:t>Ende         Konec          </a:t>
            </a:r>
            <a:r>
              <a:rPr lang="az-Cyrl-AZ" sz="3200" dirty="0" smtClean="0">
                <a:latin typeface="Arial" pitchFamily="34" charset="0"/>
                <a:cs typeface="Arial" pitchFamily="34" charset="0"/>
              </a:rPr>
              <a:t>Край</a:t>
            </a:r>
            <a:r>
              <a:rPr lang="de-CH" sz="3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az-Cyrl-AZ" sz="3200" dirty="0" smtClean="0">
                <a:latin typeface="Arial" pitchFamily="34" charset="0"/>
                <a:cs typeface="Arial" pitchFamily="34" charset="0"/>
              </a:rPr>
              <a:t>Конец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11510"/>
            <a:ext cx="85324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Minimale Diskrepanz: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Das exakte astronomische Jahr		= 365.24219 Tage 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Das gregorianische Kalenderjahr	= 365.24250 Tage</a:t>
            </a:r>
          </a:p>
          <a:p>
            <a:pPr>
              <a:lnSpc>
                <a:spcPct val="150000"/>
              </a:lnSpc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Das Kalenderjahr ist länger um		=     0.00031 Tage = 26.7 Sek.</a:t>
            </a:r>
          </a:p>
          <a:p>
            <a:endParaRPr lang="de-CH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1 Tag Fehler erst nach 3236 Jahren </a:t>
            </a:r>
            <a:endParaRPr lang="de-CH" sz="2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ese_Calend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9980" y="0"/>
            <a:ext cx="3434020" cy="5143500"/>
          </a:xfrm>
          <a:prstGeom prst="rect">
            <a:avLst/>
          </a:prstGeom>
        </p:spPr>
      </p:pic>
      <p:pic>
        <p:nvPicPr>
          <p:cNvPr id="3" name="Picture 2" descr="Egypt_Calenda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0"/>
            <a:ext cx="159530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Ägyptischer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Kalender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435614"/>
            <a:ext cx="166904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Chinesischer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Kalender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uernkal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12"/>
            <a:ext cx="2952328" cy="5122288"/>
          </a:xfrm>
          <a:prstGeom prst="rect">
            <a:avLst/>
          </a:prstGeom>
        </p:spPr>
      </p:pic>
      <p:pic>
        <p:nvPicPr>
          <p:cNvPr id="3" name="Picture 2" descr="Calendrier-republic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847" y="0"/>
            <a:ext cx="436815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195486"/>
            <a:ext cx="206659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Bauernkalender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1563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CH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ürich</a:t>
            </a:r>
            <a:endParaRPr lang="de-CH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3820061"/>
            <a:ext cx="2225289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Republikanischer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Kalender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1794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Paris</a:t>
            </a:r>
            <a:endParaRPr lang="de-CH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99792" y="123478"/>
          <a:ext cx="6096000" cy="482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/>
                <a:gridCol w="1512168"/>
                <a:gridCol w="1584176"/>
                <a:gridCol w="1440160"/>
                <a:gridCol w="839416"/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Calibri"/>
                          <a:cs typeface="Times New Roman"/>
                        </a:rPr>
                        <a:t>Lateinisch</a:t>
                      </a:r>
                      <a:endParaRPr lang="de-CH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Calibri"/>
                          <a:cs typeface="Times New Roman"/>
                        </a:rPr>
                        <a:t>Bedeutung</a:t>
                      </a:r>
                      <a:endParaRPr lang="de-CH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Calibri"/>
                          <a:cs typeface="Times New Roman"/>
                        </a:rPr>
                        <a:t>Deutsch</a:t>
                      </a:r>
                      <a:endParaRPr lang="de-CH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Calibri"/>
                          <a:cs typeface="Times New Roman"/>
                        </a:rPr>
                        <a:t>Tage</a:t>
                      </a:r>
                      <a:endParaRPr lang="de-CH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de-CH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Martius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Gott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 Mars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März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de-CH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Aprilis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aperire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April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de-CH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Maius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Göttin </a:t>
                      </a:r>
                      <a:r>
                        <a:rPr lang="de-CH" sz="1800" dirty="0" smtClean="0">
                          <a:latin typeface="Arial" pitchFamily="34" charset="0"/>
                          <a:cs typeface="Arial" pitchFamily="34" charset="0"/>
                        </a:rPr>
                        <a:t>Maia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Mai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de-CH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Iunius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latin typeface="Arial" pitchFamily="34" charset="0"/>
                          <a:cs typeface="Arial" pitchFamily="34" charset="0"/>
                        </a:rPr>
                        <a:t>Göttin </a:t>
                      </a: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Juno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Juni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de-CH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Quintilis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Juli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de-CH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Sextilis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6. Monat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August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de-CH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September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7. 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September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CH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October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8. 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Oktober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de-CH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November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9. 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November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de-CH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December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10. 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Dezember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WINTER</a:t>
                      </a:r>
                      <a:endParaRPr lang="de-CH" sz="1800" dirty="0" smtClean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de-CH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de-CH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355</a:t>
                      </a:r>
                      <a:endParaRPr lang="de-CH" sz="1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11510"/>
            <a:ext cx="24657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Alter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römischer Kalender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„Romulus Kalender“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43808" y="267494"/>
          <a:ext cx="6120679" cy="46360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6936"/>
                <a:gridCol w="1430808"/>
                <a:gridCol w="2146212"/>
                <a:gridCol w="1351319"/>
                <a:gridCol w="715404"/>
              </a:tblGrid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Lateinisch</a:t>
                      </a:r>
                      <a:endParaRPr lang="de-CH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Bedeutung</a:t>
                      </a:r>
                      <a:endParaRPr lang="de-CH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  <a:endParaRPr lang="de-CH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Tage</a:t>
                      </a:r>
                      <a:endParaRPr lang="de-CH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Ianuarius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Gott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 Janus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Januar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Februarius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februare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sühnen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) ?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Februar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Martius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Gott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 Mars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März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Aprilis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aperire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öffnen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) ?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Apri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Maius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Göttin </a:t>
                      </a:r>
                      <a:r>
                        <a:rPr lang="de-CH" sz="1800" dirty="0" smtClean="0">
                          <a:latin typeface="Arial" pitchFamily="34" charset="0"/>
                          <a:cs typeface="Arial" pitchFamily="34" charset="0"/>
                        </a:rPr>
                        <a:t>Maia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Mai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Iunius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latin typeface="Arial" pitchFamily="34" charset="0"/>
                          <a:cs typeface="Arial" pitchFamily="34" charset="0"/>
                        </a:rPr>
                        <a:t>Göttin </a:t>
                      </a: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Juno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Juni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latin typeface="Arial" pitchFamily="34" charset="0"/>
                          <a:cs typeface="Arial" pitchFamily="34" charset="0"/>
                        </a:rPr>
                        <a:t>Juli</a:t>
                      </a:r>
                      <a:endParaRPr lang="de-CH" sz="1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de-CH" sz="1800" dirty="0" smtClean="0">
                          <a:latin typeface="Arial" pitchFamily="34" charset="0"/>
                          <a:cs typeface="Arial" pitchFamily="34" charset="0"/>
                        </a:rPr>
                        <a:t>Quintilis)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Juli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Augustus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Sextilis</a:t>
                      </a:r>
                      <a:r>
                        <a:rPr lang="de-CH" sz="18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de-CH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August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September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7. 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September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October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8. 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Oktober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de-CH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November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9. 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dirty="0">
                          <a:latin typeface="Arial" pitchFamily="34" charset="0"/>
                          <a:cs typeface="Arial" pitchFamily="34" charset="0"/>
                        </a:rPr>
                        <a:t>November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December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10. </a:t>
                      </a: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Monat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Dezember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67494"/>
            <a:ext cx="284885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Julianischer Kalender</a:t>
            </a:r>
          </a:p>
          <a:p>
            <a:endParaRPr lang="de-CH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Nach Julius Caesar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45 v.Chr.</a:t>
            </a: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Neue Monate: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Ianuarius</a:t>
            </a:r>
            <a:endParaRPr lang="de-CH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Februarius</a:t>
            </a:r>
            <a:endParaRPr lang="de-CH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Neue Namen: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5. Quintilis → Juli (7)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6. Sextilis → 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    Augustus (8)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    (8 v.Chr.)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1347614"/>
            <a:ext cx="8352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Jahr hat 365 Tage - Solarkalender</a:t>
            </a:r>
          </a:p>
          <a:p>
            <a:pPr lvl="0" eaLnBrk="0" fontAlgn="base" hangingPunct="0"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lang="de-CH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41151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Julianischer Kalender seit 45 v.Chr.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Nach Julius Caesar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1347614"/>
            <a:ext cx="83529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Jahr hat 365 Tage - Solarkalender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Jedes vierte Jahr ein Schalttag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Februar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366 Tage</a:t>
            </a:r>
            <a:b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Durchschnitt = 365.25 Tage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2400"/>
              </a:spcBef>
              <a:spcAft>
                <a:spcPct val="0"/>
              </a:spcAft>
              <a:buFontTx/>
              <a:buChar char="•"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lang="de-CH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41151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Julianischer Kalender seit 45 v.Chr.</a:t>
            </a: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Nach Julius Caesar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On-screen Show (16:9)</PresentationFormat>
  <Paragraphs>412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Jiri</dc:creator>
  <cp:lastModifiedBy>Jiri</cp:lastModifiedBy>
  <cp:revision>173</cp:revision>
  <dcterms:created xsi:type="dcterms:W3CDTF">2017-12-17T16:07:32Z</dcterms:created>
  <dcterms:modified xsi:type="dcterms:W3CDTF">2017-12-30T11:59:16Z</dcterms:modified>
</cp:coreProperties>
</file>